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83"/>
  </p:notesMasterIdLst>
  <p:sldIdLst>
    <p:sldId id="264" r:id="rId2"/>
    <p:sldId id="289" r:id="rId3"/>
    <p:sldId id="477" r:id="rId4"/>
    <p:sldId id="363" r:id="rId5"/>
    <p:sldId id="445" r:id="rId6"/>
    <p:sldId id="446" r:id="rId7"/>
    <p:sldId id="365" r:id="rId8"/>
    <p:sldId id="364" r:id="rId9"/>
    <p:sldId id="366" r:id="rId10"/>
    <p:sldId id="369" r:id="rId11"/>
    <p:sldId id="367" r:id="rId12"/>
    <p:sldId id="368" r:id="rId13"/>
    <p:sldId id="478" r:id="rId14"/>
    <p:sldId id="306" r:id="rId15"/>
    <p:sldId id="314" r:id="rId16"/>
    <p:sldId id="279" r:id="rId17"/>
    <p:sldId id="294" r:id="rId18"/>
    <p:sldId id="282" r:id="rId19"/>
    <p:sldId id="295" r:id="rId20"/>
    <p:sldId id="283" r:id="rId21"/>
    <p:sldId id="292" r:id="rId22"/>
    <p:sldId id="293" r:id="rId23"/>
    <p:sldId id="479" r:id="rId24"/>
    <p:sldId id="347" r:id="rId25"/>
    <p:sldId id="383" r:id="rId26"/>
    <p:sldId id="384" r:id="rId27"/>
    <p:sldId id="361" r:id="rId28"/>
    <p:sldId id="362" r:id="rId29"/>
    <p:sldId id="348" r:id="rId30"/>
    <p:sldId id="382" r:id="rId31"/>
    <p:sldId id="389" r:id="rId32"/>
    <p:sldId id="385" r:id="rId33"/>
    <p:sldId id="390" r:id="rId34"/>
    <p:sldId id="398" r:id="rId35"/>
    <p:sldId id="391" r:id="rId36"/>
    <p:sldId id="392" r:id="rId37"/>
    <p:sldId id="394" r:id="rId38"/>
    <p:sldId id="265" r:id="rId39"/>
    <p:sldId id="267" r:id="rId40"/>
    <p:sldId id="268" r:id="rId41"/>
    <p:sldId id="388" r:id="rId42"/>
    <p:sldId id="270" r:id="rId43"/>
    <p:sldId id="451" r:id="rId44"/>
    <p:sldId id="271" r:id="rId45"/>
    <p:sldId id="272" r:id="rId46"/>
    <p:sldId id="277" r:id="rId47"/>
    <p:sldId id="399" r:id="rId48"/>
    <p:sldId id="480" r:id="rId49"/>
    <p:sldId id="452" r:id="rId50"/>
    <p:sldId id="448" r:id="rId51"/>
    <p:sldId id="449" r:id="rId52"/>
    <p:sldId id="450" r:id="rId53"/>
    <p:sldId id="453" r:id="rId54"/>
    <p:sldId id="454" r:id="rId55"/>
    <p:sldId id="455" r:id="rId56"/>
    <p:sldId id="456" r:id="rId57"/>
    <p:sldId id="457" r:id="rId58"/>
    <p:sldId id="458" r:id="rId59"/>
    <p:sldId id="459" r:id="rId60"/>
    <p:sldId id="481" r:id="rId61"/>
    <p:sldId id="482" r:id="rId62"/>
    <p:sldId id="483" r:id="rId63"/>
    <p:sldId id="484" r:id="rId64"/>
    <p:sldId id="485" r:id="rId65"/>
    <p:sldId id="486" r:id="rId66"/>
    <p:sldId id="487" r:id="rId67"/>
    <p:sldId id="488" r:id="rId68"/>
    <p:sldId id="489" r:id="rId69"/>
    <p:sldId id="490"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87"/>
  </p:normalViewPr>
  <p:slideViewPr>
    <p:cSldViewPr snapToGrid="0" snapToObjects="1" showGuides="1">
      <p:cViewPr>
        <p:scale>
          <a:sx n="96" d="100"/>
          <a:sy n="96" d="100"/>
        </p:scale>
        <p:origin x="5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18</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20</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152635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261750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92858461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20.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39.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24.png"/><Relationship Id="rId6"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26.png"/><Relationship Id="rId8"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45.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46.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47.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31.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1.png"/><Relationship Id="rId8" Type="http://schemas.openxmlformats.org/officeDocument/2006/relationships/image" Target="../media/image291.png"/><Relationship Id="rId9" Type="http://schemas.openxmlformats.org/officeDocument/2006/relationships/image" Target="../media/image301.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51.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1.png"/></Relationships>
</file>

<file path=ppt/slides/_rels/slide53.xml.rels><?xml version="1.0" encoding="UTF-8" standalone="yes"?>
<Relationships xmlns="http://schemas.openxmlformats.org/package/2006/relationships"><Relationship Id="rId3" Type="http://schemas.openxmlformats.org/officeDocument/2006/relationships/image" Target="../media/image330.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11.png"/><Relationship Id="rId5" Type="http://schemas.openxmlformats.org/officeDocument/2006/relationships/image" Target="../media/image220.png"/><Relationship Id="rId6" Type="http://schemas.openxmlformats.org/officeDocument/2006/relationships/oleObject" Target="../embeddings/oleObject1.bin"/><Relationship Id="rId7" Type="http://schemas.openxmlformats.org/officeDocument/2006/relationships/image" Target="../media/image3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1.png"/><Relationship Id="rId3" Type="http://schemas.openxmlformats.org/officeDocument/2006/relationships/image" Target="../media/image5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0.png"/><Relationship Id="rId3" Type="http://schemas.openxmlformats.org/officeDocument/2006/relationships/image" Target="../media/image4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endParaRPr lang="en-US" dirty="0"/>
          </a:p>
          <a:p>
            <a:r>
              <a:rPr lang="en-US" dirty="0"/>
              <a:t>Ethical behavior is an important trait of a Data Scientist, from ethically handling data to attribution of code and work of others. Thus, in </a:t>
            </a:r>
            <a:r>
              <a:rPr lang="en-US" dirty="0" smtClean="0"/>
              <a:t>this course we </a:t>
            </a:r>
            <a:r>
              <a:rPr lang="en-US" dirty="0"/>
              <a:t>give a strong emphasis to Academic </a:t>
            </a:r>
            <a:r>
              <a:rPr lang="en-US" dirty="0" smtClean="0"/>
              <a:t>Honesty. </a:t>
            </a:r>
            <a:r>
              <a:rPr lang="en-US" dirty="0"/>
              <a:t>As a student your best guidelines are to be reasonable and fair. We encourage teamwork for problem sets, but you should not split the homework and you should work on all the problems together. We have included some ideas below of </a:t>
            </a:r>
            <a:r>
              <a:rPr lang="en-US" dirty="0" smtClean="0"/>
              <a:t>acceptable and </a:t>
            </a:r>
            <a:r>
              <a:rPr lang="en-US" dirty="0"/>
              <a:t>not acceptable​ </a:t>
            </a:r>
            <a:r>
              <a:rPr lang="en-US" dirty="0" smtClean="0"/>
              <a:t>behaviors. </a:t>
            </a:r>
            <a:r>
              <a:rPr lang="en-US" dirty="0"/>
              <a:t>Engaging in not acceptable </a:t>
            </a:r>
            <a:r>
              <a:rPr lang="en-US" dirty="0" smtClean="0"/>
              <a:t>behavior regarding </a:t>
            </a:r>
            <a:r>
              <a:rPr lang="en-US" dirty="0"/>
              <a:t>academic honesty will be handled harshly. Please be responsible and when in doubt ask </a:t>
            </a:r>
            <a:r>
              <a:rPr lang="en-US" dirty="0" smtClean="0"/>
              <a:t>either Pavlos or David.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dirty="0"/>
          </a:p>
        </p:txBody>
      </p:sp>
    </p:spTree>
    <p:extLst>
      <p:ext uri="{BB962C8B-B14F-4D97-AF65-F5344CB8AC3E}">
        <p14:creationId xmlns:p14="http://schemas.microsoft.com/office/powerpoint/2010/main" val="8870471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a:t>ACCEPTABLE​: </a:t>
            </a:r>
            <a:endParaRPr lang="en-US" dirty="0" smtClean="0"/>
          </a:p>
          <a:p>
            <a:r>
              <a:rPr lang="en-US" dirty="0" smtClean="0"/>
              <a:t>➔ </a:t>
            </a:r>
            <a:r>
              <a:rPr lang="en-US" dirty="0"/>
              <a:t>Discussing materials and engaging in OH. </a:t>
            </a:r>
            <a:endParaRPr lang="en-US" dirty="0" smtClean="0"/>
          </a:p>
          <a:p>
            <a:r>
              <a:rPr lang="en-US" dirty="0" smtClean="0"/>
              <a:t>➔ </a:t>
            </a:r>
            <a:r>
              <a:rPr lang="en-US" dirty="0"/>
              <a:t>Helping debug. </a:t>
            </a:r>
            <a:endParaRPr lang="en-US" dirty="0" smtClean="0"/>
          </a:p>
          <a:p>
            <a:r>
              <a:rPr lang="en-US" dirty="0" smtClean="0"/>
              <a:t>➔ </a:t>
            </a:r>
            <a:r>
              <a:rPr lang="en-US" dirty="0"/>
              <a:t>Using a </a:t>
            </a:r>
            <a:r>
              <a:rPr lang="en-US" dirty="0" smtClean="0"/>
              <a:t>few lines </a:t>
            </a:r>
            <a:r>
              <a:rPr lang="en-US" dirty="0"/>
              <a:t>of code found online or other forum as long as </a:t>
            </a:r>
            <a:r>
              <a:rPr lang="en-US" dirty="0" smtClean="0"/>
              <a:t>you </a:t>
            </a:r>
            <a:r>
              <a:rPr lang="en-US" dirty="0"/>
              <a:t>cite the origin and attribute authorship of code</a:t>
            </a:r>
            <a:r>
              <a:rPr lang="en-US" dirty="0" smtClean="0"/>
              <a:t>.</a:t>
            </a:r>
          </a:p>
          <a:p>
            <a:r>
              <a:rPr lang="en-US" dirty="0" smtClean="0"/>
              <a:t> </a:t>
            </a:r>
            <a:r>
              <a:rPr lang="en-US" dirty="0"/>
              <a:t>➔ Searching online to expand your knowledge and for debugging, but not for outright solutions </a:t>
            </a:r>
            <a:r>
              <a:rPr lang="en-US" dirty="0" smtClean="0"/>
              <a:t>to HWs. </a:t>
            </a:r>
          </a:p>
          <a:p>
            <a:r>
              <a:rPr lang="en-US" dirty="0" smtClean="0"/>
              <a:t>➔ </a:t>
            </a:r>
            <a:r>
              <a:rPr lang="en-US" dirty="0"/>
              <a:t>Using a tutor, provided the tutor does not do your work for you.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dirty="0"/>
          </a:p>
        </p:txBody>
      </p:sp>
    </p:spTree>
    <p:extLst>
      <p:ext uri="{BB962C8B-B14F-4D97-AF65-F5344CB8AC3E}">
        <p14:creationId xmlns:p14="http://schemas.microsoft.com/office/powerpoint/2010/main" val="441331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NOT </a:t>
            </a:r>
            <a:r>
              <a:rPr lang="en-US" dirty="0"/>
              <a:t>ACCEPTABLE​: </a:t>
            </a:r>
            <a:endParaRPr lang="en-US" dirty="0" smtClean="0"/>
          </a:p>
          <a:p>
            <a:r>
              <a:rPr lang="en-US" dirty="0" smtClean="0"/>
              <a:t>➔ </a:t>
            </a:r>
            <a:r>
              <a:rPr lang="en-US" dirty="0"/>
              <a:t>Accessing a solution to some problem prior to submitting your own. </a:t>
            </a:r>
            <a:endParaRPr lang="en-US" dirty="0" smtClean="0"/>
          </a:p>
          <a:p>
            <a:r>
              <a:rPr lang="en-US" dirty="0" smtClean="0"/>
              <a:t>➔ </a:t>
            </a:r>
            <a:r>
              <a:rPr lang="en-US" dirty="0"/>
              <a:t>Failing to cite the origins of code or techniques that you discover outside of the course’s own lessons and integrate into your own work. </a:t>
            </a:r>
            <a:endParaRPr lang="en-US" dirty="0" smtClean="0"/>
          </a:p>
          <a:p>
            <a:r>
              <a:rPr lang="en-US" dirty="0" smtClean="0"/>
              <a:t>➔ </a:t>
            </a:r>
            <a:r>
              <a:rPr lang="en-US" dirty="0"/>
              <a:t>Paying or offering to pay an individual for work that you may submit as your own</a:t>
            </a:r>
            <a:r>
              <a:rPr lang="en-US" dirty="0" smtClean="0"/>
              <a:t>.</a:t>
            </a:r>
          </a:p>
          <a:p>
            <a:r>
              <a:rPr lang="en-US" dirty="0" smtClean="0"/>
              <a:t>➔ </a:t>
            </a:r>
            <a:r>
              <a:rPr lang="en-US" dirty="0"/>
              <a:t>Providing or making available solutions to problem sets to individuals who might take this course in the future. </a:t>
            </a:r>
            <a:endParaRPr lang="en-US" dirty="0" smtClean="0"/>
          </a:p>
          <a:p>
            <a:r>
              <a:rPr lang="en-US" dirty="0" smtClean="0"/>
              <a:t>➔ </a:t>
            </a:r>
            <a:r>
              <a:rPr lang="en-US" dirty="0"/>
              <a:t>Searching for or soliciting outright solutions to problem sets online or elsewhere. </a:t>
            </a:r>
            <a:endParaRPr lang="en-US" dirty="0" smtClean="0"/>
          </a:p>
          <a:p>
            <a:r>
              <a:rPr lang="en-US" dirty="0" smtClean="0">
                <a:solidFill>
                  <a:srgbClr val="C00000"/>
                </a:solidFill>
              </a:rPr>
              <a:t>➔ </a:t>
            </a:r>
            <a:r>
              <a:rPr lang="en-US" b="1" dirty="0">
                <a:solidFill>
                  <a:srgbClr val="C00000"/>
                </a:solidFill>
              </a:rPr>
              <a:t>Splitting a problem set’s workload with another individual and combining your work</a:t>
            </a:r>
            <a:r>
              <a:rPr lang="en-US" dirty="0">
                <a:solidFill>
                  <a:srgbClr val="C00000"/>
                </a:solidFill>
              </a:rPr>
              <a:t>.</a:t>
            </a:r>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dirty="0"/>
          </a:p>
        </p:txBody>
      </p:sp>
    </p:spTree>
    <p:extLst>
      <p:ext uri="{BB962C8B-B14F-4D97-AF65-F5344CB8AC3E}">
        <p14:creationId xmlns:p14="http://schemas.microsoft.com/office/powerpoint/2010/main" val="2720135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b="1"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a:t>
            </a:r>
            <a:r>
              <a:rPr lang="en-US" dirty="0" smtClean="0"/>
              <a:t>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18204900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15</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16</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434" y="872959"/>
            <a:ext cx="3707131" cy="5918773"/>
          </a:xfrm>
          <a:prstGeom prst="rect">
            <a:avLst/>
          </a:prstGeom>
          <a:ln>
            <a:noFill/>
          </a:ln>
        </p:spPr>
      </p:pic>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17</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18</a:t>
            </a:fld>
            <a:endParaRPr lang="en-US"/>
          </a:p>
        </p:txBody>
      </p:sp>
      <p:pic>
        <p:nvPicPr>
          <p:cNvPr id="6" name="Picture 5"/>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19</a:t>
            </a:fld>
            <a:endParaRPr lang="en-US"/>
          </a:p>
        </p:txBody>
      </p:sp>
      <p:pic>
        <p:nvPicPr>
          <p:cNvPr id="6" name="Picture 5"/>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a:t>
            </a:r>
            <a:r>
              <a:rPr lang="en-US" dirty="0" smtClean="0"/>
              <a:t>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20</a:t>
            </a:fld>
            <a:endParaRPr lang="en-US"/>
          </a:p>
        </p:txBody>
      </p:sp>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pic>
        <p:nvPicPr>
          <p:cNvPr id="7" name="Picture 6"/>
          <p:cNvPicPr>
            <a:picLocks noChangeAspect="1"/>
          </p:cNvPicPr>
          <p:nvPr/>
        </p:nvPicPr>
        <p:blipFill>
          <a:blip r:embed="rId3"/>
          <a:stretch>
            <a:fillRect/>
          </a:stretch>
        </p:blipFill>
        <p:spPr>
          <a:xfrm>
            <a:off x="3429000" y="2674820"/>
            <a:ext cx="5334000" cy="2890613"/>
          </a:xfrm>
          <a:prstGeom prst="rect">
            <a:avLst/>
          </a:prstGeom>
        </p:spPr>
      </p:pic>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b="1" dirty="0" smtClean="0"/>
              <a:t>Review </a:t>
            </a:r>
            <a:r>
              <a:rPr lang="en-US" b="1" dirty="0"/>
              <a:t>of Classification and Logistic Regression </a:t>
            </a:r>
            <a:endParaRPr lang="en-US" b="1"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a:t>
            </a:r>
            <a:r>
              <a:rPr lang="en-US" dirty="0" smtClean="0"/>
              <a:t>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20193104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and Classification</a:t>
            </a:r>
            <a:endParaRPr lang="en-US" dirty="0"/>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a:t>
            </a:r>
            <a:r>
              <a:rPr lang="en-US" sz="2400" b="1" dirty="0" smtClean="0">
                <a:solidFill>
                  <a:srgbClr val="C00000"/>
                </a:solidFill>
              </a:rPr>
              <a:t>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a:t>
            </a:r>
            <a:r>
              <a:rPr lang="en-US" sz="2400" dirty="0" err="1"/>
              <a:t>homeworks</a:t>
            </a:r>
            <a:r>
              <a:rPr lang="en-US" sz="2400" dirty="0"/>
              <a:t> and </a:t>
            </a:r>
            <a:r>
              <a:rPr lang="en-US" sz="2400" dirty="0" smtClean="0"/>
              <a:t>labs </a:t>
            </a:r>
            <a:r>
              <a:rPr lang="en-US" sz="2400" dirty="0"/>
              <a:t>are based on </a:t>
            </a:r>
            <a:r>
              <a:rPr lang="en-US" sz="2400" dirty="0" smtClean="0"/>
              <a:t>classification.  </a:t>
            </a:r>
            <a:r>
              <a:rPr lang="en-US" sz="2400" dirty="0"/>
              <a:t>Classification problems are common in </a:t>
            </a:r>
            <a:r>
              <a:rPr lang="en-US" sz="2400" dirty="0" smtClean="0"/>
              <a:t>these domains:</a:t>
            </a:r>
            <a:endParaRPr lang="en-US" sz="2400" dirty="0"/>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119920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Response</a:t>
            </a:r>
            <a:r>
              <a:rPr lang="en-US" dirty="0" smtClean="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84302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702337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222378236"/>
              </p:ext>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a:t>
            </a:r>
            <a:r>
              <a:rPr lang="en-US" dirty="0" smtClean="0"/>
              <a:t>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404045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0385147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a:t>
                </a:r>
                <a:r>
                  <a:rPr lang="en-US" sz="2400" dirty="0" smtClean="0"/>
                  <a:t>is</a:t>
                </a:r>
                <a:r>
                  <a:rPr lang="en-US" dirty="0"/>
                  <a:t> </a:t>
                </a:r>
                <a:r>
                  <a:rPr lang="en-US" dirty="0" smtClean="0"/>
                  <a:t>distance from ½ to ~1 or ½ to ~0 to ½ is  </a:t>
                </a:r>
                <a14:m>
                  <m:oMath xmlns:m="http://schemas.openxmlformats.org/officeDocument/2006/math">
                    <m:f>
                      <m:fPr>
                        <m:ctrlPr>
                          <a:rPr lang="en-US" i="1">
                            <a:latin typeface="Cambria Math" charset="0"/>
                            <a:ea typeface="Cambria Math" charset="0"/>
                            <a:cs typeface="Cambria Math" charset="0"/>
                          </a:rPr>
                        </m:ctrlPr>
                      </m:fPr>
                      <m:num>
                        <m:r>
                          <a:rPr lang="en-US" b="0" i="1" smtClean="0">
                            <a:latin typeface="Cambria Math" charset="0"/>
                            <a:ea typeface="Cambria Math" charset="0"/>
                            <a:cs typeface="Cambria Math" charset="0"/>
                          </a:rPr>
                          <m:t>2</m:t>
                        </m:r>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dirty="0" smtClean="0"/>
                  <a:t> </a:t>
                </a:r>
                <a:endParaRPr lang="en-US" sz="2400" dirty="0"/>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53026"/>
                </a:stretch>
              </a:blipFill>
            </p:spPr>
            <p:txBody>
              <a:bodyPr/>
              <a:lstStyle/>
              <a:p>
                <a:r>
                  <a:rPr lang="en-US">
                    <a:noFill/>
                  </a:rPr>
                  <a:t> </a:t>
                </a:r>
              </a:p>
            </p:txBody>
          </p:sp>
        </mc:Fallback>
      </mc:AlternateContent>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Find the coefficients that minimize the loss function</a:t>
            </a:r>
          </a:p>
          <a:p>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ℒ</m:t>
                      </m:r>
                      <m:d>
                        <m:dPr>
                          <m:ctrlPr>
                            <a:rPr lang="en-US" sz="2400" b="0" i="1" smtClean="0">
                              <a:solidFill>
                                <a:schemeClr val="tx1">
                                  <a:lumMod val="75000"/>
                                  <a:lumOff val="25000"/>
                                </a:schemeClr>
                              </a:solidFill>
                              <a:latin typeface="Cambria Math" charset="0"/>
                            </a:rPr>
                          </m:ctrlPr>
                        </m:dPr>
                        <m:e>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0</m:t>
                              </m:r>
                            </m:sub>
                          </m:sSub>
                          <m:r>
                            <a:rPr lang="en-US" sz="2400" b="0" i="1" smtClean="0">
                              <a:solidFill>
                                <a:schemeClr val="tx1">
                                  <a:lumMod val="75000"/>
                                  <a:lumOff val="25000"/>
                                </a:schemeClr>
                              </a:solidFill>
                              <a:latin typeface="Cambria Math" charset="0"/>
                            </a:rPr>
                            <m:t>, </m:t>
                          </m:r>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𝛽</m:t>
                              </m:r>
                            </m:e>
                            <m:sub>
                              <m:r>
                                <a:rPr lang="en-US" sz="2400" b="0" i="1" smtClean="0">
                                  <a:solidFill>
                                    <a:schemeClr val="tx1">
                                      <a:lumMod val="75000"/>
                                      <a:lumOff val="25000"/>
                                    </a:schemeClr>
                                  </a:solidFill>
                                  <a:latin typeface="Cambria Math" charset="0"/>
                                </a:rPr>
                                <m:t>1</m:t>
                              </m:r>
                            </m:sub>
                          </m:sSub>
                        </m:e>
                      </m:d>
                      <m:r>
                        <a:rPr lang="en-US" sz="2400" b="0" i="1" smtClean="0">
                          <a:solidFill>
                            <a:schemeClr val="tx1">
                              <a:lumMod val="75000"/>
                              <a:lumOff val="25000"/>
                            </a:schemeClr>
                          </a:solidFill>
                          <a:latin typeface="Cambria Math" charset="0"/>
                        </a:rPr>
                        <m:t>=−</m:t>
                      </m:r>
                      <m:nary>
                        <m:naryPr>
                          <m:chr m:val="∑"/>
                          <m:supHide m:val="on"/>
                          <m:ctrlPr>
                            <a:rPr lang="en-US" sz="2400" i="1">
                              <a:solidFill>
                                <a:schemeClr val="tx1">
                                  <a:lumMod val="75000"/>
                                  <a:lumOff val="25000"/>
                                </a:schemeClr>
                              </a:solidFill>
                              <a:latin typeface="Cambria Math" charset="0"/>
                            </a:rPr>
                          </m:ctrlPr>
                        </m:naryPr>
                        <m:sub>
                          <m:r>
                            <a:rPr lang="en-US" sz="2400" i="1">
                              <a:solidFill>
                                <a:schemeClr val="tx1">
                                  <a:lumMod val="75000"/>
                                  <a:lumOff val="25000"/>
                                </a:schemeClr>
                              </a:solidFill>
                              <a:latin typeface="Cambria Math" charset="0"/>
                            </a:rPr>
                            <m:t>𝑖</m:t>
                          </m:r>
                        </m:sub>
                        <m:sup/>
                        <m:e>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func>
                            <m:funcPr>
                              <m:ctrlPr>
                                <a:rPr lang="en-US" sz="2400" i="1">
                                  <a:solidFill>
                                    <a:schemeClr val="tx1">
                                      <a:lumMod val="75000"/>
                                      <a:lumOff val="25000"/>
                                    </a:schemeClr>
                                  </a:solidFill>
                                  <a:latin typeface="Cambria Math" charset="0"/>
                                </a:rPr>
                              </m:ctrlPr>
                            </m:funcPr>
                            <m:fName>
                              <m:r>
                                <m:rPr>
                                  <m:sty m:val="p"/>
                                </m:rPr>
                                <a:rPr lang="en-US" sz="2400">
                                  <a:solidFill>
                                    <a:schemeClr val="tx1">
                                      <a:lumMod val="75000"/>
                                      <a:lumOff val="25000"/>
                                    </a:schemeClr>
                                  </a:solidFill>
                                  <a:latin typeface="Cambria Math" charset="0"/>
                                </a:rPr>
                                <m:t>log</m:t>
                              </m:r>
                            </m:fName>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𝑝</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𝑖</m:t>
                                      </m:r>
                                    </m:sub>
                                  </m:sSub>
                                </m:e>
                              </m:d>
                              <m:func>
                                <m:funcPr>
                                  <m:ctrlPr>
                                    <a:rPr lang="en-US" sz="2400" i="1">
                                      <a:solidFill>
                                        <a:schemeClr val="tx1">
                                          <a:lumMod val="75000"/>
                                          <a:lumOff val="25000"/>
                                        </a:schemeClr>
                                      </a:solidFill>
                                      <a:latin typeface="Cambria Math" charset="0"/>
                                    </a:rPr>
                                  </m:ctrlPr>
                                </m:funcPr>
                                <m:fName>
                                  <m:r>
                                    <m:rPr>
                                      <m:sty m:val="p"/>
                                    </m:rPr>
                                    <a:rPr lang="en-US" sz="2400">
                                      <a:solidFill>
                                        <a:schemeClr val="tx1">
                                          <a:lumMod val="75000"/>
                                          <a:lumOff val="25000"/>
                                        </a:schemeClr>
                                      </a:solidFill>
                                      <a:latin typeface="Cambria Math" charset="0"/>
                                    </a:rPr>
                                    <m:t>log</m:t>
                                  </m:r>
                                </m:fName>
                                <m:e>
                                  <m:r>
                                    <a:rPr lang="en-US" sz="2400" i="1">
                                      <a:solidFill>
                                        <a:schemeClr val="tx1">
                                          <a:lumMod val="75000"/>
                                          <a:lumOff val="25000"/>
                                        </a:schemeClr>
                                      </a:solidFill>
                                      <a:latin typeface="Cambria Math" charset="0"/>
                                    </a:rPr>
                                    <m:t>(1−</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𝑝</m:t>
                                      </m:r>
                                    </m:e>
                                    <m:sub>
                                      <m:r>
                                        <a:rPr lang="en-US" sz="2400" i="1">
                                          <a:solidFill>
                                            <a:schemeClr val="tx1">
                                              <a:lumMod val="75000"/>
                                              <a:lumOff val="25000"/>
                                            </a:schemeClr>
                                          </a:solidFill>
                                          <a:latin typeface="Cambria Math" charset="0"/>
                                        </a:rPr>
                                        <m:t>𝑖</m:t>
                                      </m:r>
                                    </m:sub>
                                  </m:sSub>
                                  <m:r>
                                    <a:rPr lang="en-US" sz="2400" i="1">
                                      <a:solidFill>
                                        <a:schemeClr val="tx1">
                                          <a:lumMod val="75000"/>
                                          <a:lumOff val="25000"/>
                                        </a:schemeClr>
                                      </a:solidFill>
                                      <a:latin typeface="Cambria Math" charset="0"/>
                                    </a:rPr>
                                    <m:t>)]</m:t>
                                  </m:r>
                                </m:e>
                              </m:func>
                            </m:e>
                          </m:func>
                        </m:e>
                      </m:nary>
                    </m:oMath>
                  </m:oMathPara>
                </a14:m>
                <a:endParaRPr lang="en-US" sz="2400" dirty="0">
                  <a:solidFill>
                    <a:schemeClr val="tx1">
                      <a:lumMod val="75000"/>
                      <a:lumOff val="25000"/>
                    </a:schemeClr>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875" y="2727659"/>
            <a:ext cx="6224906" cy="4149937"/>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38</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a:t>
            </a:r>
            <a:endParaRPr lang="en-US" dirty="0"/>
          </a:p>
        </p:txBody>
      </p:sp>
      <p:sp>
        <p:nvSpPr>
          <p:cNvPr id="3" name="Content Placeholder 2"/>
          <p:cNvSpPr>
            <a:spLocks noGrp="1"/>
          </p:cNvSpPr>
          <p:nvPr>
            <p:ph idx="1"/>
          </p:nvPr>
        </p:nvSpPr>
        <p:spPr>
          <a:xfrm>
            <a:off x="820353" y="983807"/>
            <a:ext cx="10327008" cy="2111143"/>
          </a:xfrm>
        </p:spPr>
        <p:txBody>
          <a:bodyPr/>
          <a:lstStyle/>
          <a:p>
            <a:r>
              <a:rPr lang="en-US" dirty="0" smtClean="0"/>
              <a:t>Six Lectures </a:t>
            </a:r>
            <a:r>
              <a:rPr lang="en-US" dirty="0" smtClean="0"/>
              <a:t>@Saturdays 8:00am </a:t>
            </a:r>
            <a:r>
              <a:rPr lang="en-US" dirty="0" smtClean="0"/>
              <a:t>EST </a:t>
            </a:r>
            <a:r>
              <a:rPr lang="en-US" dirty="0" smtClean="0"/>
              <a:t>by Pavlos Protopapas </a:t>
            </a:r>
            <a:r>
              <a:rPr lang="en-US" dirty="0" smtClean="0">
                <a:solidFill>
                  <a:srgbClr val="C00000"/>
                </a:solidFill>
              </a:rPr>
              <a:t>(check the schedule)</a:t>
            </a:r>
            <a:r>
              <a:rPr lang="en-US" dirty="0" smtClean="0"/>
              <a:t>: </a:t>
            </a:r>
            <a:endParaRPr lang="en-US" dirty="0" smtClean="0"/>
          </a:p>
          <a:p>
            <a:pPr marL="1200120" lvl="1" indent="-457200">
              <a:buFont typeface="+mj-lt"/>
              <a:buAutoNum type="arabicPeriod"/>
            </a:pPr>
            <a:r>
              <a:rPr lang="en-US" dirty="0" smtClean="0"/>
              <a:t>Introduction</a:t>
            </a:r>
          </a:p>
          <a:p>
            <a:pPr marL="1200120" lvl="1" indent="-457200">
              <a:buFont typeface="+mj-lt"/>
              <a:buAutoNum type="arabicPeriod"/>
            </a:pPr>
            <a:r>
              <a:rPr lang="en-US" dirty="0" smtClean="0"/>
              <a:t>Design choices for NN, number of layers, number of nodes, activation function</a:t>
            </a:r>
          </a:p>
          <a:p>
            <a:pPr marL="1200120" lvl="1" indent="-457200">
              <a:buFont typeface="+mj-lt"/>
              <a:buAutoNum type="arabicPeriod"/>
            </a:pPr>
            <a:r>
              <a:rPr lang="en-US" dirty="0" smtClean="0"/>
              <a:t>Solver and Regularization </a:t>
            </a:r>
          </a:p>
          <a:p>
            <a:pPr marL="1200120" lvl="1" indent="-457200">
              <a:buFont typeface="+mj-lt"/>
              <a:buAutoNum type="arabicPeriod"/>
            </a:pPr>
            <a:r>
              <a:rPr lang="en-US" dirty="0" smtClean="0"/>
              <a:t> </a:t>
            </a:r>
            <a:r>
              <a:rPr lang="en-US" dirty="0"/>
              <a:t>Convolutional Neural Networks, basic concepts and </a:t>
            </a:r>
            <a:r>
              <a:rPr lang="en-US" dirty="0" smtClean="0"/>
              <a:t>architectures</a:t>
            </a:r>
          </a:p>
          <a:p>
            <a:pPr marL="1200120" lvl="1" indent="-457200">
              <a:buFont typeface="+mj-lt"/>
              <a:buAutoNum type="arabicPeriod"/>
            </a:pPr>
            <a:r>
              <a:rPr lang="en-US" dirty="0"/>
              <a:t>Convolutional Neural </a:t>
            </a:r>
            <a:r>
              <a:rPr lang="en-US" dirty="0" smtClean="0"/>
              <a:t>Networks part2 and state </a:t>
            </a:r>
            <a:r>
              <a:rPr lang="en-US" dirty="0"/>
              <a:t>of the art </a:t>
            </a:r>
            <a:r>
              <a:rPr lang="en-US" dirty="0" smtClean="0"/>
              <a:t>networks</a:t>
            </a:r>
          </a:p>
          <a:p>
            <a:pPr marL="1200120" lvl="1" indent="-457200">
              <a:buFont typeface="+mj-lt"/>
              <a:buAutoNum type="arabicPeriod"/>
            </a:pPr>
            <a:r>
              <a:rPr lang="en-US" dirty="0" smtClean="0"/>
              <a:t>Auto-encoders</a:t>
            </a:r>
            <a:endParaRPr lang="en-US" dirty="0"/>
          </a:p>
          <a:p>
            <a:r>
              <a:rPr lang="en-US" dirty="0" smtClean="0"/>
              <a:t>Six Labs </a:t>
            </a:r>
            <a:r>
              <a:rPr lang="en-US" dirty="0" smtClean="0"/>
              <a:t>@Sundays 8:00am </a:t>
            </a:r>
            <a:r>
              <a:rPr lang="en-US" dirty="0" smtClean="0"/>
              <a:t>EST (David </a:t>
            </a:r>
            <a:r>
              <a:rPr lang="en-US" dirty="0" err="1" smtClean="0"/>
              <a:t>Sondak</a:t>
            </a:r>
            <a:r>
              <a:rPr lang="en-US" dirty="0" smtClean="0"/>
              <a:t>) </a:t>
            </a:r>
            <a:endParaRPr lang="en-US" dirty="0"/>
          </a:p>
          <a:p>
            <a:r>
              <a:rPr lang="en-US" dirty="0" smtClean="0"/>
              <a:t>Six Office hours @Mondays 8:00am EST (David </a:t>
            </a:r>
            <a:r>
              <a:rPr lang="en-US" dirty="0" err="1" smtClean="0"/>
              <a:t>Sondak</a:t>
            </a:r>
            <a:r>
              <a:rPr lang="en-US" dirty="0" smtClean="0"/>
              <a:t>) </a:t>
            </a:r>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681165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901" y="1852482"/>
            <a:ext cx="6172198" cy="4114800"/>
          </a:xfr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pic>
        <p:nvPicPr>
          <p:cNvPr id="20"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762366" y="1389225"/>
            <a:ext cx="6172198" cy="4114800"/>
          </a:xfrm>
        </p:spPr>
      </p:pic>
      <p:sp>
        <p:nvSpPr>
          <p:cNvPr id="3" name="TextBox 2"/>
          <p:cNvSpPr txBox="1"/>
          <p:nvPr/>
        </p:nvSpPr>
        <p:spPr>
          <a:xfrm>
            <a:off x="7370751" y="1234551"/>
            <a:ext cx="281519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Choose W such as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7370751" y="1234551"/>
            <a:ext cx="281519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Choose W such as </a:t>
            </a:r>
            <a:endParaRPr lang="en-US" sz="2400" dirty="0">
              <a:solidFill>
                <a:schemeClr val="tx1">
                  <a:lumMod val="75000"/>
                  <a:lumOff val="25000"/>
                </a:schemeClr>
              </a:solidFill>
              <a:latin typeface="Karla" charset="0"/>
              <a:ea typeface="Karla" charset="0"/>
              <a:cs typeface="Karla" charset="0"/>
            </a:endParaRPr>
          </a:p>
        </p:txBody>
      </p:sp>
      <p:sp>
        <p:nvSpPr>
          <p:cNvPr id="7" name="Content Placeholder 6"/>
          <p:cNvSpPr>
            <a:spLocks noGrp="1"/>
          </p:cNvSpPr>
          <p:nvPr>
            <p:ph idx="1"/>
          </p:nvPr>
        </p:nvSpPr>
        <p:spPr/>
        <p:txBody>
          <a:bodyPr/>
          <a:lstStyle/>
          <a:p>
            <a:endParaRPr lang="en-US" dirty="0"/>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3084" y="1402850"/>
            <a:ext cx="6131884" cy="4087923"/>
          </a:xfrm>
          <a:prstGeom prst="rect">
            <a:avLst/>
          </a:prstGeom>
        </p:spPr>
      </p:pic>
    </p:spTree>
    <p:extLst>
      <p:ext uri="{BB962C8B-B14F-4D97-AF65-F5344CB8AC3E}">
        <p14:creationId xmlns:p14="http://schemas.microsoft.com/office/powerpoint/2010/main" val="2821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Box 21"/>
              <p:cNvSpPr txBox="1"/>
              <p:nvPr/>
            </p:nvSpPr>
            <p:spPr>
              <a:xfrm flipH="1" flipV="1">
                <a:off x="3114708"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flipH="1" flipV="1">
                <a:off x="3114708"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63503"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90971"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78161"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78712"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a:t>Single Neuron Network (‘Perceptron’)  </a:t>
            </a:r>
            <a:endParaRPr lang="en-US" dirty="0" smtClean="0"/>
          </a:p>
          <a:p>
            <a:pPr marL="514350" indent="-514350">
              <a:spcAft>
                <a:spcPts val="1200"/>
              </a:spcAft>
              <a:buFont typeface="+mj-lt"/>
              <a:buAutoNum type="arabicPeriod"/>
            </a:pPr>
            <a:r>
              <a:rPr lang="en-US" b="1"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Multi-Layer </a:t>
            </a:r>
            <a:r>
              <a:rPr lang="en-US" dirty="0" smtClean="0"/>
              <a:t>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771055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coefficients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9090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a:t>
            </a:r>
            <a:r>
              <a:rPr lang="en-US" dirty="0" smtClean="0"/>
              <a:t>	</a:t>
            </a:r>
            <a:endParaRPr lang="en-US" dirty="0"/>
          </a:p>
        </p:txBody>
      </p:sp>
      <p:sp>
        <p:nvSpPr>
          <p:cNvPr id="3" name="Content Placeholder 2"/>
          <p:cNvSpPr>
            <a:spLocks noGrp="1"/>
          </p:cNvSpPr>
          <p:nvPr>
            <p:ph idx="1"/>
          </p:nvPr>
        </p:nvSpPr>
        <p:spPr>
          <a:xfrm>
            <a:off x="820353" y="983807"/>
            <a:ext cx="10327008" cy="2111143"/>
          </a:xfrm>
        </p:spPr>
        <p:txBody>
          <a:bodyPr/>
          <a:lstStyle/>
          <a:p>
            <a:endParaRPr lang="en-US" dirty="0" smtClean="0"/>
          </a:p>
          <a:p>
            <a:pPr fontAlgn="base"/>
            <a:r>
              <a:rPr lang="en-US" b="1" dirty="0"/>
              <a:t>Pre-lecture reading assignment: </a:t>
            </a:r>
            <a:r>
              <a:rPr lang="en-US" dirty="0"/>
              <a:t> 10%</a:t>
            </a:r>
          </a:p>
          <a:p>
            <a:pPr fontAlgn="base"/>
            <a:r>
              <a:rPr lang="en-US" b="1" dirty="0"/>
              <a:t>Participation: </a:t>
            </a:r>
            <a:r>
              <a:rPr lang="en-US" dirty="0"/>
              <a:t>25%</a:t>
            </a:r>
          </a:p>
          <a:p>
            <a:pPr lvl="1" fontAlgn="base"/>
            <a:r>
              <a:rPr lang="en-US" dirty="0"/>
              <a:t>Piazza/Ed: 5%</a:t>
            </a:r>
          </a:p>
          <a:p>
            <a:pPr lvl="1" fontAlgn="base"/>
            <a:r>
              <a:rPr lang="en-US" dirty="0"/>
              <a:t>Lectures: 10%</a:t>
            </a:r>
          </a:p>
          <a:p>
            <a:pPr lvl="1" fontAlgn="base"/>
            <a:r>
              <a:rPr lang="en-US" dirty="0"/>
              <a:t>Labs: 10%</a:t>
            </a:r>
          </a:p>
          <a:p>
            <a:pPr fontAlgn="base"/>
            <a:r>
              <a:rPr lang="en-US" b="1" dirty="0"/>
              <a:t>Homework</a:t>
            </a:r>
            <a:r>
              <a:rPr lang="en-US" dirty="0"/>
              <a:t> : 35%</a:t>
            </a:r>
          </a:p>
          <a:p>
            <a:pPr lvl="1" fontAlgn="base"/>
            <a:r>
              <a:rPr lang="en-US" dirty="0"/>
              <a:t>HW1: Release week 4, due week 5</a:t>
            </a:r>
          </a:p>
          <a:p>
            <a:pPr lvl="1" fontAlgn="base"/>
            <a:r>
              <a:rPr lang="en-US" dirty="0"/>
              <a:t>HW2: Release week 5 due week 6</a:t>
            </a:r>
          </a:p>
          <a:p>
            <a:pPr fontAlgn="base"/>
            <a:r>
              <a:rPr lang="en-US" b="1" dirty="0"/>
              <a:t>Final Project</a:t>
            </a:r>
            <a:r>
              <a:rPr lang="en-US" dirty="0"/>
              <a:t> (release 6, due week 7?): 30%</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4388961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=197</m:t>
                        </m:r>
                      </m:oMath>
                    </m:oMathPara>
                  </a14:m>
                  <a:endParaRPr lang="en-US" dirty="0"/>
                </a:p>
              </p:txBody>
            </p:sp>
          </mc:Choice>
          <mc:Fallback>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=53</m:t>
                        </m:r>
                      </m:oMath>
                    </m:oMathPara>
                  </a14:m>
                  <a:endParaRPr lang="en-US" dirty="0"/>
                </a:p>
              </p:txBody>
            </p:sp>
          </mc:Choice>
          <mc:Fallback>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9660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70234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18710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2"/>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3"/>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55338" y="1384968"/>
            <a:ext cx="4061200" cy="2707467"/>
          </a:xfrm>
        </p:spPr>
      </p:pic>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20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direction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354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3.33333E-6 -2.22222E-6 L 0.03021 0.08496 " pathEditMode="relative" rAng="0" ptsTypes="AA">
                                      <p:cBhvr>
                                        <p:cTn id="38" dur="2000" fill="hold"/>
                                        <p:tgtEl>
                                          <p:spTgt spid="3"/>
                                        </p:tgtEl>
                                        <p:attrNameLst>
                                          <p:attrName>ppt_x</p:attrName>
                                          <p:attrName>ppt_y</p:attrName>
                                        </p:attrNameLst>
                                      </p:cBhvr>
                                      <p:rCtr x="1510" y="4236"/>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spTree>
    <p:extLst>
      <p:ext uri="{BB962C8B-B14F-4D97-AF65-F5344CB8AC3E}">
        <p14:creationId xmlns:p14="http://schemas.microsoft.com/office/powerpoint/2010/main" val="4950010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spTree>
    <p:extLst>
      <p:ext uri="{BB962C8B-B14F-4D97-AF65-F5344CB8AC3E}">
        <p14:creationId xmlns:p14="http://schemas.microsoft.com/office/powerpoint/2010/main" val="10377742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5435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58</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26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spTree>
    <p:extLst>
      <p:ext uri="{BB962C8B-B14F-4D97-AF65-F5344CB8AC3E}">
        <p14:creationId xmlns:p14="http://schemas.microsoft.com/office/powerpoint/2010/main" val="62212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a:t>
            </a:r>
            <a:r>
              <a:rPr lang="en-US" dirty="0" smtClean="0"/>
              <a:t>	</a:t>
            </a:r>
            <a:endParaRPr lang="en-US" dirty="0"/>
          </a:p>
        </p:txBody>
      </p:sp>
      <p:sp>
        <p:nvSpPr>
          <p:cNvPr id="3" name="Content Placeholder 2"/>
          <p:cNvSpPr>
            <a:spLocks noGrp="1"/>
          </p:cNvSpPr>
          <p:nvPr>
            <p:ph idx="1"/>
          </p:nvPr>
        </p:nvSpPr>
        <p:spPr>
          <a:xfrm>
            <a:off x="820353" y="983807"/>
            <a:ext cx="10327008" cy="2111143"/>
          </a:xfrm>
        </p:spPr>
        <p:txBody>
          <a:bodyPr/>
          <a:lstStyle/>
          <a:p>
            <a:endParaRPr lang="en-US" dirty="0" smtClean="0"/>
          </a:p>
          <a:p>
            <a:r>
              <a:rPr lang="en-US" dirty="0" smtClean="0"/>
              <a:t>Two assignments:	</a:t>
            </a:r>
          </a:p>
          <a:p>
            <a:pPr marL="1200120" lvl="1" indent="-457200">
              <a:buFont typeface="+mj-lt"/>
              <a:buAutoNum type="arabicPeriod"/>
            </a:pPr>
            <a:r>
              <a:rPr lang="en-US" dirty="0" smtClean="0"/>
              <a:t>To be released </a:t>
            </a:r>
            <a:r>
              <a:rPr lang="en-US" dirty="0" smtClean="0"/>
              <a:t>Nov 2</a:t>
            </a:r>
            <a:r>
              <a:rPr lang="en-US" baseline="30000" dirty="0" smtClean="0"/>
              <a:t>nd</a:t>
            </a:r>
            <a:r>
              <a:rPr lang="en-US" dirty="0" smtClean="0"/>
              <a:t>  </a:t>
            </a:r>
            <a:r>
              <a:rPr lang="en-US" dirty="0" smtClean="0"/>
              <a:t>midnight, due on </a:t>
            </a:r>
            <a:r>
              <a:rPr lang="en-US" dirty="0" smtClean="0"/>
              <a:t>Nov 9</a:t>
            </a:r>
            <a:r>
              <a:rPr lang="en-US" baseline="30000" dirty="0" smtClean="0"/>
              <a:t>th</a:t>
            </a:r>
            <a:r>
              <a:rPr lang="en-US" dirty="0" smtClean="0"/>
              <a:t> </a:t>
            </a:r>
            <a:r>
              <a:rPr lang="en-US" dirty="0" smtClean="0"/>
              <a:t>midnight</a:t>
            </a:r>
            <a:endParaRPr lang="en-US" baseline="30000" dirty="0" smtClean="0"/>
          </a:p>
          <a:p>
            <a:pPr marL="1200120" lvl="1" indent="-457200">
              <a:buFont typeface="+mj-lt"/>
              <a:buAutoNum type="arabicPeriod"/>
            </a:pPr>
            <a:r>
              <a:rPr lang="en-US" dirty="0" smtClean="0"/>
              <a:t>To be released Nov </a:t>
            </a:r>
            <a:r>
              <a:rPr lang="en-US" dirty="0" smtClean="0"/>
              <a:t>9</a:t>
            </a:r>
            <a:r>
              <a:rPr lang="en-US" baseline="30000" dirty="0" smtClean="0"/>
              <a:t>th</a:t>
            </a:r>
            <a:r>
              <a:rPr lang="en-US" dirty="0" smtClean="0"/>
              <a:t> </a:t>
            </a:r>
            <a:r>
              <a:rPr lang="en-US" dirty="0" smtClean="0"/>
              <a:t> </a:t>
            </a:r>
            <a:r>
              <a:rPr lang="en-US" dirty="0" smtClean="0"/>
              <a:t>midnight, </a:t>
            </a:r>
            <a:r>
              <a:rPr lang="en-US" dirty="0" smtClean="0"/>
              <a:t> due on Nov 16</a:t>
            </a:r>
            <a:r>
              <a:rPr lang="en-US" baseline="30000" dirty="0" smtClean="0"/>
              <a:t>th</a:t>
            </a:r>
            <a:r>
              <a:rPr lang="en-US" dirty="0" smtClean="0"/>
              <a:t> midnight</a:t>
            </a:r>
            <a:endParaRPr lang="en-US" dirty="0" smtClean="0"/>
          </a:p>
          <a:p>
            <a:endParaRPr lang="en-US" dirty="0" smtClean="0"/>
          </a:p>
          <a:p>
            <a:r>
              <a:rPr lang="en-US" dirty="0" smtClean="0"/>
              <a:t>Final Project: </a:t>
            </a:r>
          </a:p>
          <a:p>
            <a:pPr marL="806450" indent="-806450"/>
            <a:r>
              <a:rPr lang="en-US" dirty="0"/>
              <a:t>	</a:t>
            </a:r>
            <a:r>
              <a:rPr lang="en-US" sz="2000" dirty="0" smtClean="0"/>
              <a:t>The </a:t>
            </a:r>
            <a:r>
              <a:rPr lang="en-US" sz="2000" dirty="0"/>
              <a:t>f</a:t>
            </a:r>
            <a:r>
              <a:rPr lang="en-US" sz="2000" dirty="0"/>
              <a:t>inal project will be challenging! We will give you a problem </a:t>
            </a:r>
            <a:r>
              <a:rPr lang="en-US" sz="2000" dirty="0" smtClean="0"/>
              <a:t>and you should apply some innovative method besides the standard methods we have learned in class. You will have a chance to present your approach to us and the rest of the class. </a:t>
            </a:r>
            <a:endParaRPr lang="en-US" sz="2000" dirty="0"/>
          </a:p>
          <a:p>
            <a:endParaRPr lang="en-US" sz="2000" dirty="0"/>
          </a:p>
          <a:p>
            <a:r>
              <a:rPr lang="en-US" dirty="0" smtClean="0"/>
              <a:t> </a:t>
            </a:r>
            <a:endParaRPr lang="en-US"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6634505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60</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539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61</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59722" cy="76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𝑦</m:t>
                          </m:r>
                        </m:num>
                        <m:den>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59722" cy="76540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056641" cy="29261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r>
                                <a:rPr lang="en-US" sz="2400" i="1">
                                  <a:solidFill>
                                    <a:schemeClr val="tx1">
                                      <a:lumMod val="75000"/>
                                      <a:lumOff val="25000"/>
                                    </a:schemeClr>
                                  </a:solidFill>
                                  <a:latin typeface="Cambria Math" charset="0"/>
                                  <a:ea typeface="Cambria Math" charset="0"/>
                                  <a:cs typeface="Cambria Math" charset="0"/>
                                </a:rPr>
                                <m:t>𝑧</m:t>
                              </m:r>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b="0" i="1" smtClean="0">
                                  <a:solidFill>
                                    <a:schemeClr val="tx1">
                                      <a:lumMod val="75000"/>
                                      <a:lumOff val="25000"/>
                                    </a:schemeClr>
                                  </a:solidFill>
                                  <a:latin typeface="Cambria Math" charset="0"/>
                                  <a:ea typeface="Cambria Math" charset="0"/>
                                  <a:cs typeface="Cambria Math" charset="0"/>
                                </a:rPr>
                                <m:t>𝜕</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056641" cy="2926122"/>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3073" name="Equation" r:id="rId6" imgW="1524000" imgH="469900" progId="Equation.3">
                  <p:embed/>
                </p:oleObj>
              </mc:Choice>
              <mc:Fallback>
                <p:oleObj name="Equation" r:id="rId6" imgW="1524000" imgH="469900" progId="Equation.3">
                  <p:embed/>
                  <p:pic>
                    <p:nvPicPr>
                      <p:cNvPr id="0" name=""/>
                      <p:cNvPicPr/>
                      <p:nvPr/>
                    </p:nvPicPr>
                    <p:blipFill>
                      <a:blip r:embed="rId7"/>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3009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smtClean="0">
                            <a:solidFill>
                              <a:schemeClr val="tx1">
                                <a:lumMod val="75000"/>
                                <a:lumOff val="25000"/>
                              </a:schemeClr>
                            </a:solidFill>
                            <a:latin typeface="Cambria Math" charset="0"/>
                          </a:rPr>
                          <m:t>𝜕</m:t>
                        </m:r>
                        <m:r>
                          <a:rPr lang="en-US" sz="2400" b="0" i="1">
                            <a:solidFill>
                              <a:schemeClr val="tx1">
                                <a:lumMod val="75000"/>
                                <a:lumOff val="25000"/>
                              </a:schemeClr>
                            </a:solidFill>
                            <a:latin typeface="Cambria Math" charset="0"/>
                          </a:rPr>
                          <m:t>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a:t>
            </a:r>
            <a:r>
              <a:rPr lang="mr-IN" sz="2400" dirty="0" smtClean="0">
                <a:solidFill>
                  <a:schemeClr val="tx1">
                    <a:lumMod val="75000"/>
                    <a:lumOff val="25000"/>
                  </a:schemeClr>
                </a:solidFill>
                <a:latin typeface="Karla" charset="0"/>
                <a:ea typeface="Karla" charset="0"/>
                <a:cs typeface="Karla" charset="0"/>
              </a:rPr>
              <a:t>–</a:t>
            </a:r>
            <a:r>
              <a:rPr lang="en-US" sz="2400" dirty="0" err="1" smtClean="0">
                <a:solidFill>
                  <a:schemeClr val="tx1">
                    <a:lumMod val="75000"/>
                    <a:lumOff val="25000"/>
                  </a:schemeClr>
                </a:solidFill>
                <a:latin typeface="Karla" charset="0"/>
                <a:ea typeface="Karla" charset="0"/>
                <a:cs typeface="Karla" charset="0"/>
              </a:rPr>
              <a:t>ve</a:t>
            </a:r>
            <a:r>
              <a:rPr lang="en-US" sz="2400" dirty="0" smtClean="0">
                <a:solidFill>
                  <a:schemeClr val="tx1">
                    <a:lumMod val="75000"/>
                    <a:lumOff val="25000"/>
                  </a:schemeClr>
                </a:solidFill>
                <a:latin typeface="Karla" charset="0"/>
                <a:ea typeface="Karla" charset="0"/>
                <a:cs typeface="Karla" charset="0"/>
              </a:rPr>
              <a:t> log of the likelihood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79663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63</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12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m:t>
                                </m:r>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m:t>
                                  </m:r>
                                  <m:r>
                                    <a:rPr lang="en-US" sz="1400" b="0" i="1" smtClean="0">
                                      <a:latin typeface="Cambria Math" charset="0"/>
                                    </a:rPr>
                                    <m:t>2</m:t>
                                  </m:r>
                                </m:den>
                              </m:f>
                              <m:r>
                                <a:rPr lang="en-US" sz="1400" b="0" i="1"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charset="0"/>
                                      </a:rPr>
                                    </m:ctrlPr>
                                  </m:fPr>
                                  <m:num>
                                    <m:r>
                                      <a:rPr lang="en-US" sz="1400" b="0" i="1" smtClean="0">
                                        <a:latin typeface="Cambria Math" charset="0"/>
                                      </a:rPr>
                                      <m:t>𝜕</m:t>
                                    </m:r>
                                    <m:sSubSup>
                                      <m:sSubSupPr>
                                        <m:ctrlPr>
                                          <a:rPr lang="en-US" sz="1400" b="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charset="0"/>
                                      </a:rPr>
                                    </m:ctrlPr>
                                  </m:fPr>
                                  <m:num>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00555411"/>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40943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65</a:t>
            </a:fld>
            <a:endParaRPr lang="en-US"/>
          </a:p>
        </p:txBody>
      </p:sp>
    </p:spTree>
    <p:extLst>
      <p:ext uri="{BB962C8B-B14F-4D97-AF65-F5344CB8AC3E}">
        <p14:creationId xmlns:p14="http://schemas.microsoft.com/office/powerpoint/2010/main" val="13007215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on NN.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22953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67</a:t>
            </a:fld>
            <a:endParaRPr lang="en-US"/>
          </a:p>
        </p:txBody>
      </p:sp>
    </p:spTree>
    <p:extLst>
      <p:ext uri="{BB962C8B-B14F-4D97-AF65-F5344CB8AC3E}">
        <p14:creationId xmlns:p14="http://schemas.microsoft.com/office/powerpoint/2010/main" val="16838158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3538437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1940112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Pavlos Protopapas</a:t>
            </a:r>
            <a:r>
              <a:rPr lang="en-US" sz="2400" dirty="0"/>
              <a:t>, Scientific Director of the Institute for Applied Computational Science (IACS</a:t>
            </a:r>
            <a:r>
              <a:rPr lang="en-US" sz="2400" dirty="0" smtClean="0"/>
              <a:t>).  </a:t>
            </a:r>
            <a:r>
              <a:rPr lang="en-US" sz="2400" dirty="0"/>
              <a:t>Teaches CS109a, CS109b and the Capstone course for the Data Science masters program. </a:t>
            </a:r>
            <a:r>
              <a:rPr lang="en-US" sz="2400" dirty="0" smtClean="0"/>
              <a:t>He is a leader </a:t>
            </a:r>
            <a:r>
              <a:rPr lang="en-US" sz="2400" dirty="0"/>
              <a:t>in </a:t>
            </a:r>
            <a:r>
              <a:rPr lang="en-US" sz="2400" dirty="0" err="1"/>
              <a:t>astrostatistics</a:t>
            </a:r>
            <a:r>
              <a:rPr lang="en-US" sz="2400" dirty="0"/>
              <a:t> and </a:t>
            </a:r>
            <a:r>
              <a:rPr lang="en-US" sz="2400" dirty="0" smtClean="0"/>
              <a:t>he is excited </a:t>
            </a:r>
            <a:r>
              <a:rPr lang="en-US" sz="2400" dirty="0"/>
              <a:t>about the new telescopes coming online in the next few years. </a:t>
            </a:r>
            <a:r>
              <a:rPr lang="en-US" sz="2400" dirty="0" smtClean="0"/>
              <a:t>He loves cooking and eating.</a:t>
            </a:r>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7</a:t>
            </a:fld>
            <a:endParaRPr lang="en-US"/>
          </a:p>
        </p:txBody>
      </p:sp>
      <p:pic>
        <p:nvPicPr>
          <p:cNvPr id="7" name="Picture 6">
            <a:extLst>
              <a:ext uri="{FF2B5EF4-FFF2-40B4-BE49-F238E27FC236}">
                <a16:creationId xmlns:a16="http://schemas.microsoft.com/office/drawing/2014/main" xmlns=""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4094336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spTree>
    <p:extLst>
      <p:ext uri="{BB962C8B-B14F-4D97-AF65-F5344CB8AC3E}">
        <p14:creationId xmlns:p14="http://schemas.microsoft.com/office/powerpoint/2010/main" val="9170950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71</a:t>
            </a:fld>
            <a:endParaRPr lang="en-US"/>
          </a:p>
        </p:txBody>
      </p:sp>
    </p:spTree>
    <p:extLst>
      <p:ext uri="{BB962C8B-B14F-4D97-AF65-F5344CB8AC3E}">
        <p14:creationId xmlns:p14="http://schemas.microsoft.com/office/powerpoint/2010/main" val="11269926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20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73</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922058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794270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90606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89135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89020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1559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20453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David </a:t>
            </a:r>
            <a:r>
              <a:rPr lang="en-US" sz="2400" b="1" dirty="0" err="1"/>
              <a:t>Sondak</a:t>
            </a:r>
            <a:r>
              <a:rPr lang="en-US" sz="2400" dirty="0"/>
              <a:t>, computational mathematician and lecturer at the Institute for Applied Computational Science. He teaches CS207 and extreme computing. He loves </a:t>
            </a:r>
            <a:r>
              <a:rPr lang="en-US" sz="2400" dirty="0" err="1" smtClean="0"/>
              <a:t>maths</a:t>
            </a:r>
            <a:r>
              <a:rPr lang="en-US" sz="2400" dirty="0" smtClean="0"/>
              <a:t> and dogs</a:t>
            </a:r>
            <a:r>
              <a:rPr lang="en-US" sz="2400" dirty="0"/>
              <a:t>! </a:t>
            </a:r>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8</a:t>
            </a:fld>
            <a:endParaRPr lang="en-US"/>
          </a:p>
        </p:txBody>
      </p:sp>
      <p:pic>
        <p:nvPicPr>
          <p:cNvPr id="5" name="Picture 4">
            <a:extLst>
              <a:ext uri="{FF2B5EF4-FFF2-40B4-BE49-F238E27FC236}">
                <a16:creationId xmlns:a16="http://schemas.microsoft.com/office/drawing/2014/main" xmlns="" id="{7E902BEB-EB01-A446-8686-29C9610236F5}"/>
              </a:ext>
            </a:extLst>
          </p:cNvPr>
          <p:cNvPicPr>
            <a:picLocks noChangeAspect="1"/>
          </p:cNvPicPr>
          <p:nvPr/>
        </p:nvPicPr>
        <p:blipFill>
          <a:blip r:embed="rId2"/>
          <a:stretch>
            <a:fillRect/>
          </a:stretch>
        </p:blipFill>
        <p:spPr>
          <a:xfrm>
            <a:off x="4957619" y="3372028"/>
            <a:ext cx="2276761" cy="2276761"/>
          </a:xfrm>
          <a:prstGeom prst="rect">
            <a:avLst/>
          </a:prstGeom>
        </p:spPr>
      </p:pic>
    </p:spTree>
    <p:extLst>
      <p:ext uri="{BB962C8B-B14F-4D97-AF65-F5344CB8AC3E}">
        <p14:creationId xmlns:p14="http://schemas.microsoft.com/office/powerpoint/2010/main" val="16922928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28024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9954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We </a:t>
            </a:r>
            <a:r>
              <a:rPr lang="en-US" dirty="0"/>
              <a:t>encourage you to talk and discuss the assignments with your fellow students (and on Piazza), but you are not allowed to look at any other students assignment or code outside of your </a:t>
            </a:r>
            <a:r>
              <a:rPr lang="en-US" dirty="0" smtClean="0"/>
              <a:t>group (max 3). </a:t>
            </a:r>
            <a:r>
              <a:rPr lang="en-US" dirty="0"/>
              <a:t> </a:t>
            </a:r>
            <a:endParaRPr lang="en-US" dirty="0" smtClean="0"/>
          </a:p>
          <a:p>
            <a:pPr algn="ctr"/>
            <a:r>
              <a:rPr lang="en-US" b="1" dirty="0" smtClean="0">
                <a:solidFill>
                  <a:srgbClr val="C00000"/>
                </a:solidFill>
              </a:rPr>
              <a:t>YOU CAN SUBMIT AS A GROUP.</a:t>
            </a:r>
            <a:endParaRPr lang="en-US" b="1" dirty="0">
              <a:solidFill>
                <a:srgbClr val="C00000"/>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dirty="0"/>
          </a:p>
        </p:txBody>
      </p:sp>
    </p:spTree>
    <p:extLst>
      <p:ext uri="{BB962C8B-B14F-4D97-AF65-F5344CB8AC3E}">
        <p14:creationId xmlns:p14="http://schemas.microsoft.com/office/powerpoint/2010/main" val="785755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23630</TotalTime>
  <Words>4516</Words>
  <Application>Microsoft Macintosh PowerPoint</Application>
  <PresentationFormat>Widescreen</PresentationFormat>
  <Paragraphs>782</Paragraphs>
  <Slides>81</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89" baseType="lpstr">
      <vt:lpstr>Calibri</vt:lpstr>
      <vt:lpstr>Cambria Math</vt:lpstr>
      <vt:lpstr>Karla</vt:lpstr>
      <vt:lpstr>Mangal</vt:lpstr>
      <vt:lpstr>Open Sans</vt:lpstr>
      <vt:lpstr>Arial</vt:lpstr>
      <vt:lpstr>GEC_template</vt:lpstr>
      <vt:lpstr>Equation</vt:lpstr>
      <vt:lpstr>Lecture 1:  Perceptron and Back Propagation</vt:lpstr>
      <vt:lpstr>Outline</vt:lpstr>
      <vt:lpstr>Outline</vt:lpstr>
      <vt:lpstr>Schedule  </vt:lpstr>
      <vt:lpstr>Assignments </vt:lpstr>
      <vt:lpstr>Assignments </vt:lpstr>
      <vt:lpstr>Who</vt:lpstr>
      <vt:lpstr>Who</vt:lpstr>
      <vt:lpstr>Policies </vt:lpstr>
      <vt:lpstr>Policies </vt:lpstr>
      <vt:lpstr>Policies </vt:lpstr>
      <vt:lpstr>Policies </vt:lpstr>
      <vt:lpstr>Outline</vt:lpstr>
      <vt:lpstr>Watch this!</vt:lpstr>
      <vt:lpstr>Artificial Neural Networks</vt:lpstr>
      <vt:lpstr>Today’s news</vt:lpstr>
      <vt:lpstr>Today’s news</vt:lpstr>
      <vt:lpstr>AlphaGo (2015)</vt:lpstr>
      <vt:lpstr>AlphaZero (2017)</vt:lpstr>
      <vt:lpstr>iOS Speech Synthesis (2016-)</vt:lpstr>
      <vt:lpstr>Historical Trends</vt:lpstr>
      <vt:lpstr>Historical Trends</vt:lpstr>
      <vt:lpstr>Outline</vt:lpstr>
      <vt:lpstr>Classification and Logistic Regression</vt:lpstr>
      <vt:lpstr>Regression and Classification</vt:lpstr>
      <vt:lpstr>Typical Classification Examples</vt:lpstr>
      <vt:lpstr>Data: Response vs. Predictor Variables</vt:lpstr>
      <vt:lpstr>Response vs. Predictor Variables</vt:lpstr>
      <vt:lpstr>Heart Data</vt:lpstr>
      <vt:lpstr>Heart Data</vt:lpstr>
      <vt:lpstr>Logistic Regression</vt:lpstr>
      <vt:lpstr>Heart Data: logistic estimation</vt:lpstr>
      <vt:lpstr>Logistic Regression</vt:lpstr>
      <vt:lpstr>Logistic Regression</vt:lpstr>
      <vt:lpstr>Logistic Regression</vt:lpstr>
      <vt:lpstr>Logistic Regression</vt:lpstr>
      <vt:lpstr>Estimating the coefficients for Logistic Regression </vt:lpstr>
      <vt:lpstr>Logistic Regression Revisited</vt:lpstr>
      <vt:lpstr>Build our first ANN</vt:lpstr>
      <vt:lpstr>Build our first ANN</vt:lpstr>
      <vt:lpstr>Example Using Heart Data</vt:lpstr>
      <vt:lpstr>Example Using Heart Data</vt:lpstr>
      <vt:lpstr>Example Using Heart Data</vt:lpstr>
      <vt:lpstr>Example</vt:lpstr>
      <vt:lpstr>Pavlos game #232</vt:lpstr>
      <vt:lpstr>Pavlos game #232</vt:lpstr>
      <vt:lpstr>Pavlos game #232</vt:lpstr>
      <vt:lpstr>Outline</vt:lpstr>
      <vt:lpstr>Learning the coefficients</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229</cp:revision>
  <dcterms:created xsi:type="dcterms:W3CDTF">2018-07-15T23:20:29Z</dcterms:created>
  <dcterms:modified xsi:type="dcterms:W3CDTF">2019-10-12T06:55:23Z</dcterms:modified>
</cp:coreProperties>
</file>